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98" r:id="rId4"/>
    <p:sldId id="274" r:id="rId5"/>
    <p:sldId id="346" r:id="rId6"/>
    <p:sldId id="347" r:id="rId7"/>
    <p:sldId id="296" r:id="rId8"/>
    <p:sldId id="349" r:id="rId9"/>
    <p:sldId id="34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25"/>
    <p:restoredTop sz="62516"/>
  </p:normalViewPr>
  <p:slideViewPr>
    <p:cSldViewPr snapToGrid="0" snapToObjects="1">
      <p:cViewPr varScale="1">
        <p:scale>
          <a:sx n="82" d="100"/>
          <a:sy n="82" d="100"/>
        </p:scale>
        <p:origin x="2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E8755-D452-054C-B4EA-20DB2BFAB207}" type="datetimeFigureOut">
              <a:rPr lang="en-US" smtClean="0"/>
              <a:t>8/28/18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E7010-D631-B540-B720-BEB1632E5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44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Heiti SC Light" charset="0"/>
                <a:cs typeface="Heiti SC Light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Heiti SC Light" charset="0"/>
                <a:cs typeface="Heiti SC Light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Heiti SC Light" charset="0"/>
                <a:cs typeface="Heiti SC Light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Heiti SC Light" charset="0"/>
                <a:cs typeface="Heiti SC Light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Heiti SC Light" charset="0"/>
                <a:cs typeface="Heiti SC Light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Heiti SC Light" charset="0"/>
                <a:cs typeface="Heiti SC Light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Heiti SC Light" charset="0"/>
                <a:cs typeface="Heiti SC Light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Heiti SC Light" charset="0"/>
                <a:cs typeface="Heiti SC Light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Heiti SC Light" charset="0"/>
                <a:cs typeface="Heiti SC Light" charset="0"/>
                <a:sym typeface="Arial" charset="0"/>
              </a:defRPr>
            </a:lvl9pPr>
          </a:lstStyle>
          <a:p>
            <a:pPr eaLnBrk="1" hangingPunct="1"/>
            <a:fld id="{8FF214B6-7DD0-CF4A-BA53-1388DDAF6EA9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92824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752B-4C4A-B4B9-470D002FC31D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5A3C-397E-DC46-B2C7-D0CBA8F6B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752B-4C4A-B4B9-470D002FC31D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5A3C-397E-DC46-B2C7-D0CBA8F6B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752B-4C4A-B4B9-470D002FC31D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5A3C-397E-DC46-B2C7-D0CBA8F6B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752B-4C4A-B4B9-470D002FC31D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5A3C-397E-DC46-B2C7-D0CBA8F6B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752B-4C4A-B4B9-470D002FC31D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5A3C-397E-DC46-B2C7-D0CBA8F6B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752B-4C4A-B4B9-470D002FC31D}" type="datetimeFigureOut">
              <a:rPr lang="en-US" smtClean="0"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5A3C-397E-DC46-B2C7-D0CBA8F6B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752B-4C4A-B4B9-470D002FC31D}" type="datetimeFigureOut">
              <a:rPr lang="en-US" smtClean="0"/>
              <a:t>8/28/18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5A3C-397E-DC46-B2C7-D0CBA8F6B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752B-4C4A-B4B9-470D002FC31D}" type="datetimeFigureOut">
              <a:rPr lang="en-US" smtClean="0"/>
              <a:t>8/28/18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5A3C-397E-DC46-B2C7-D0CBA8F6B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752B-4C4A-B4B9-470D002FC31D}" type="datetimeFigureOut">
              <a:rPr lang="en-US" smtClean="0"/>
              <a:t>8/28/18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5A3C-397E-DC46-B2C7-D0CBA8F6B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752B-4C4A-B4B9-470D002FC31D}" type="datetimeFigureOut">
              <a:rPr lang="en-US" smtClean="0"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5A3C-397E-DC46-B2C7-D0CBA8F6B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752B-4C4A-B4B9-470D002FC31D}" type="datetimeFigureOut">
              <a:rPr lang="en-US" smtClean="0"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5A3C-397E-DC46-B2C7-D0CBA8F6B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D097B-752B-4C4A-B4B9-470D002FC31D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5A3C-397E-DC46-B2C7-D0CBA8F6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CIS 800: Old and New Research in Networked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Vincent Liu</a:t>
            </a:r>
          </a:p>
          <a:p>
            <a:r>
              <a:rPr lang="en-US" dirty="0"/>
              <a:t>Fall 2018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11F9F1-B9BE-DC4E-B65F-702C2550A8D8}"/>
              </a:ext>
            </a:extLst>
          </p:cNvPr>
          <p:cNvSpPr txBox="1"/>
          <p:nvPr/>
        </p:nvSpPr>
        <p:spPr>
          <a:xfrm>
            <a:off x="4469643" y="6519446"/>
            <a:ext cx="4674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Some slides from Mohammad Alizadeh, Scott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Shenker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87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n-US" dirty="0">
                <a:ea typeface="Heiti SC Light" charset="0"/>
                <a:cs typeface="Heiti SC Light" charset="0"/>
              </a:rPr>
              <a:t>The Internet: An Exciting Time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54887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US" sz="2800" dirty="0">
                <a:ea typeface="Heiti SC Light" charset="0"/>
                <a:cs typeface="Heiti SC Light" charset="0"/>
              </a:rPr>
              <a:t>One of the most influential inventions</a:t>
            </a:r>
          </a:p>
          <a:p>
            <a:pPr lvl="1" eaLnBrk="1" hangingPunct="1"/>
            <a:r>
              <a:rPr lang="en-US" sz="2400" dirty="0">
                <a:ea typeface="Heiti SC Light" charset="0"/>
                <a:cs typeface="Heiti SC Light" charset="0"/>
              </a:rPr>
              <a:t>A research experiment that escaped from the lab</a:t>
            </a:r>
          </a:p>
          <a:p>
            <a:pPr lvl="1" eaLnBrk="1" hangingPunct="1"/>
            <a:r>
              <a:rPr lang="en-US" sz="2400" dirty="0">
                <a:ea typeface="Heiti SC Light" charset="0"/>
                <a:cs typeface="Heiti SC Light" charset="0"/>
              </a:rPr>
              <a:t>… to be the global communications infrastructure</a:t>
            </a:r>
          </a:p>
          <a:p>
            <a:pPr lvl="1" eaLnBrk="1" hangingPunct="1"/>
            <a:endParaRPr lang="en-US" sz="2400" dirty="0">
              <a:ea typeface="Heiti SC Light" charset="0"/>
              <a:cs typeface="Heiti SC Light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800" dirty="0">
                <a:ea typeface="Heiti SC Light" charset="0"/>
                <a:cs typeface="Heiti SC Light" charset="0"/>
              </a:rPr>
              <a:t>Ever wider reach</a:t>
            </a:r>
          </a:p>
          <a:p>
            <a:pPr lvl="1" eaLnBrk="1" hangingPunct="1"/>
            <a:r>
              <a:rPr lang="en-US" sz="2400" dirty="0">
                <a:ea typeface="Heiti SC Light" charset="0"/>
                <a:cs typeface="Heiti SC Light" charset="0"/>
              </a:rPr>
              <a:t>Today: 2 billion users, 15 billion devices</a:t>
            </a:r>
          </a:p>
          <a:p>
            <a:pPr lvl="1"/>
            <a:r>
              <a:rPr lang="en-US" sz="2400" dirty="0">
                <a:ea typeface="Heiti SC Light" charset="0"/>
                <a:cs typeface="Heiti SC Light" charset="0"/>
              </a:rPr>
              <a:t>Tomorrow: more users, content, </a:t>
            </a:r>
            <a:r>
              <a:rPr lang="en-US" dirty="0">
                <a:ea typeface="Heiti SC Light" charset="0"/>
                <a:cs typeface="Heiti SC Light" charset="0"/>
              </a:rPr>
              <a:t>sensors, “things”,                  40 billion devices by 2020</a:t>
            </a:r>
            <a:endParaRPr lang="en-US" sz="2400" dirty="0">
              <a:ea typeface="Heiti SC Light" charset="0"/>
              <a:cs typeface="Heiti SC Light" charset="0"/>
            </a:endParaRPr>
          </a:p>
          <a:p>
            <a:pPr lvl="1" eaLnBrk="1" hangingPunct="1"/>
            <a:endParaRPr lang="en-US" sz="2400" dirty="0">
              <a:ea typeface="Heiti SC Light" charset="0"/>
              <a:cs typeface="Heiti SC Light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800" dirty="0">
                <a:ea typeface="Heiti SC Light" charset="0"/>
                <a:cs typeface="Heiti SC Light" charset="0"/>
              </a:rPr>
              <a:t>Constant innovation</a:t>
            </a:r>
          </a:p>
          <a:p>
            <a:pPr lvl="1"/>
            <a:r>
              <a:rPr lang="en-US" sz="2400" dirty="0">
                <a:ea typeface="Heiti SC Light" charset="0"/>
                <a:cs typeface="Heiti SC Light" charset="0"/>
              </a:rPr>
              <a:t>Web, P2P, video, </a:t>
            </a:r>
            <a:r>
              <a:rPr lang="en-US" dirty="0">
                <a:ea typeface="Heiti SC Light" charset="0"/>
                <a:cs typeface="Heiti SC Light" charset="0"/>
              </a:rPr>
              <a:t>online shopping</a:t>
            </a:r>
            <a:r>
              <a:rPr lang="en-US" sz="2000" dirty="0">
                <a:ea typeface="Heiti SC Light" charset="0"/>
                <a:cs typeface="Heiti SC Light" charset="0"/>
              </a:rPr>
              <a:t>, </a:t>
            </a:r>
            <a:r>
              <a:rPr lang="en-US" sz="2400" dirty="0">
                <a:ea typeface="Heiti SC Light" charset="0"/>
                <a:cs typeface="Heiti SC Light" charset="0"/>
              </a:rPr>
              <a:t>social networks, cloud, </a:t>
            </a:r>
            <a:r>
              <a:rPr lang="is-IS" sz="2400" dirty="0">
                <a:ea typeface="Heiti SC Light" charset="0"/>
                <a:cs typeface="Heiti SC Light" charset="0"/>
              </a:rPr>
              <a:t>…</a:t>
            </a:r>
            <a:endParaRPr lang="en-US" sz="2400" dirty="0">
              <a:ea typeface="Heiti SC Light" charset="0"/>
              <a:cs typeface="Heiti SC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650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n-US" dirty="0">
                <a:ea typeface="Heiti SC Light" charset="0"/>
                <a:cs typeface="Heiti SC Light" charset="0"/>
              </a:rPr>
              <a:t>Transforming Everything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678603"/>
            <a:ext cx="8382000" cy="507227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sz="2800" dirty="0">
                <a:solidFill>
                  <a:srgbClr val="0D49E1"/>
                </a:solidFill>
                <a:ea typeface="Heiti SC Light" charset="0"/>
                <a:cs typeface="Heiti SC Light" charset="0"/>
              </a:rPr>
              <a:t>The ways we do business</a:t>
            </a:r>
          </a:p>
          <a:p>
            <a:pPr lvl="1" eaLnBrk="1" hangingPunct="1"/>
            <a:r>
              <a:rPr lang="en-US" sz="2400" dirty="0">
                <a:ea typeface="Heiti SC Light" charset="0"/>
                <a:cs typeface="Heiti SC Light" charset="0"/>
              </a:rPr>
              <a:t>E-commerce, advertising, cloud computing, ...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>
                <a:solidFill>
                  <a:srgbClr val="0D49E1"/>
                </a:solidFill>
                <a:ea typeface="Heiti SC Light" charset="0"/>
                <a:cs typeface="Heiti SC Light" charset="0"/>
              </a:rPr>
              <a:t>The way we have relationships</a:t>
            </a:r>
          </a:p>
          <a:p>
            <a:pPr lvl="1" eaLnBrk="1" hangingPunct="1"/>
            <a:r>
              <a:rPr lang="en-US" sz="2400" dirty="0">
                <a:ea typeface="Heiti SC Light" charset="0"/>
                <a:cs typeface="Heiti SC Light" charset="0"/>
              </a:rPr>
              <a:t>E-mail, IM, Facebook friends, virtual worlds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>
                <a:solidFill>
                  <a:srgbClr val="0D49E1"/>
                </a:solidFill>
                <a:ea typeface="Heiti SC Light" charset="0"/>
                <a:cs typeface="Heiti SC Light" charset="0"/>
              </a:rPr>
              <a:t>The way we think about law and govern</a:t>
            </a:r>
          </a:p>
          <a:p>
            <a:pPr lvl="1"/>
            <a:r>
              <a:rPr lang="en-US" dirty="0">
                <a:ea typeface="Arial" charset="0"/>
                <a:cs typeface="Arial" charset="0"/>
              </a:rPr>
              <a:t>Interstate commerce, national boundaries?</a:t>
            </a:r>
          </a:p>
          <a:p>
            <a:pPr lvl="1" eaLnBrk="1" hangingPunct="1"/>
            <a:r>
              <a:rPr lang="en-US" sz="2400" dirty="0">
                <a:ea typeface="Heiti SC Light" charset="0"/>
                <a:cs typeface="Heiti SC Light" charset="0"/>
              </a:rPr>
              <a:t>Censorship and wiretapping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>
                <a:solidFill>
                  <a:srgbClr val="0D49E1"/>
                </a:solidFill>
                <a:ea typeface="Heiti SC Light" charset="0"/>
                <a:cs typeface="Heiti SC Light" charset="0"/>
              </a:rPr>
              <a:t>The way we fight</a:t>
            </a:r>
          </a:p>
          <a:p>
            <a:pPr lvl="1" eaLnBrk="1" hangingPunct="1"/>
            <a:r>
              <a:rPr lang="en-US" sz="2400" dirty="0">
                <a:ea typeface="Heiti SC Light" charset="0"/>
                <a:cs typeface="Heiti SC Light" charset="0"/>
              </a:rPr>
              <a:t>Cyber-attacks, including nation-state attacks</a:t>
            </a:r>
          </a:p>
        </p:txBody>
      </p:sp>
    </p:spTree>
    <p:extLst>
      <p:ext uri="{BB962C8B-B14F-4D97-AF65-F5344CB8AC3E}">
        <p14:creationId xmlns:p14="http://schemas.microsoft.com/office/powerpoint/2010/main" val="331748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4"/>
          <p:cNvSpPr>
            <a:spLocks noGrp="1"/>
          </p:cNvSpPr>
          <p:nvPr>
            <p:ph type="ctrTitle"/>
          </p:nvPr>
        </p:nvSpPr>
        <p:spPr>
          <a:xfrm>
            <a:off x="630585" y="1395412"/>
            <a:ext cx="7772400" cy="1470025"/>
          </a:xfrm>
        </p:spPr>
        <p:txBody>
          <a:bodyPr>
            <a:normAutofit/>
          </a:bodyPr>
          <a:lstStyle/>
          <a:p>
            <a:pPr marL="0" indent="39688" eaLnBrk="1" hangingPunct="1"/>
            <a:r>
              <a:rPr lang="en-US" sz="6600" dirty="0">
                <a:ea typeface="Heiti SC Light" charset="0"/>
                <a:cs typeface="Heiti SC Light" charset="0"/>
              </a:rPr>
              <a:t>This course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6047" y="3542823"/>
            <a:ext cx="76862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dirty="0">
                <a:solidFill>
                  <a:srgbClr val="000000"/>
                </a:solidFill>
              </a:rPr>
              <a:t>... </a:t>
            </a:r>
            <a:r>
              <a:rPr lang="en-US" sz="2800" dirty="0">
                <a:solidFill>
                  <a:srgbClr val="000000"/>
                </a:solidFill>
              </a:rPr>
              <a:t>is about two very different classes of research: the old and the new</a:t>
            </a:r>
            <a:endParaRPr lang="is-IS" sz="2800" dirty="0">
              <a:solidFill>
                <a:srgbClr val="000000"/>
              </a:solidFill>
            </a:endParaRPr>
          </a:p>
          <a:p>
            <a:endParaRPr lang="is-IS" sz="2800" dirty="0">
              <a:solidFill>
                <a:srgbClr val="000000"/>
              </a:solidFill>
            </a:endParaRPr>
          </a:p>
          <a:p>
            <a:r>
              <a:rPr lang="is-IS" sz="2800" dirty="0">
                <a:solidFill>
                  <a:srgbClr val="0D49E1"/>
                </a:solidFill>
              </a:rPr>
              <a:t>Main goal: </a:t>
            </a:r>
            <a:endParaRPr lang="is-IS" sz="2800" dirty="0">
              <a:solidFill>
                <a:srgbClr val="000000"/>
              </a:solidFill>
            </a:endParaRPr>
          </a:p>
          <a:p>
            <a:r>
              <a:rPr lang="is-IS" sz="2800" dirty="0">
                <a:solidFill>
                  <a:srgbClr val="000000"/>
                </a:solidFill>
              </a:rPr>
              <a:t>Prepare for high quality research in this field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359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and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27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We will read one paper per class</a:t>
            </a:r>
          </a:p>
          <a:p>
            <a:pPr lvl="1"/>
            <a:r>
              <a:rPr lang="en-US" dirty="0">
                <a:solidFill>
                  <a:prstClr val="black"/>
                </a:solidFill>
                <a:ea typeface="Heiti SC Light" charset="0"/>
                <a:cs typeface="Calibri"/>
              </a:rPr>
              <a:t>Every expected to read the papers in advance</a:t>
            </a:r>
          </a:p>
          <a:p>
            <a:pPr lvl="1"/>
            <a:r>
              <a:rPr lang="en-US" dirty="0">
                <a:solidFill>
                  <a:prstClr val="black"/>
                </a:solidFill>
                <a:ea typeface="Heiti SC Light" charset="0"/>
                <a:cs typeface="Calibri"/>
              </a:rPr>
              <a:t>Tuesdays: New</a:t>
            </a:r>
          </a:p>
          <a:p>
            <a:pPr lvl="1"/>
            <a:r>
              <a:rPr lang="en-US" dirty="0">
                <a:solidFill>
                  <a:prstClr val="black"/>
                </a:solidFill>
                <a:ea typeface="Heiti SC Light" charset="0"/>
                <a:cs typeface="Calibri"/>
              </a:rPr>
              <a:t>Thursdays: Old</a:t>
            </a:r>
          </a:p>
          <a:p>
            <a:pPr lvl="1"/>
            <a:endParaRPr lang="en-US" dirty="0">
              <a:solidFill>
                <a:prstClr val="black"/>
              </a:solidFill>
              <a:ea typeface="Heiti SC Light" charset="0"/>
              <a:cs typeface="Calibri"/>
            </a:endParaRPr>
          </a:p>
          <a:p>
            <a:r>
              <a:rPr lang="en-US" dirty="0">
                <a:solidFill>
                  <a:srgbClr val="000000"/>
                </a:solidFill>
                <a:ea typeface="Heiti SC Light" charset="0"/>
                <a:cs typeface="Calibri"/>
              </a:rPr>
              <a:t>Submit reviews on Piazza</a:t>
            </a:r>
          </a:p>
          <a:p>
            <a:pPr lvl="1"/>
            <a:r>
              <a:rPr lang="en-US" dirty="0">
                <a:solidFill>
                  <a:prstClr val="black"/>
                </a:solidFill>
                <a:ea typeface="Heiti SC Light" charset="0"/>
                <a:cs typeface="Calibri"/>
              </a:rPr>
              <a:t>Submit a short review of the required reading by midnight the night before class</a:t>
            </a:r>
          </a:p>
          <a:p>
            <a:pPr lvl="2"/>
            <a:r>
              <a:rPr lang="en-US" dirty="0">
                <a:solidFill>
                  <a:prstClr val="black"/>
                </a:solidFill>
                <a:ea typeface="Heiti SC Light" charset="0"/>
                <a:cs typeface="Calibri"/>
              </a:rPr>
              <a:t>Paper summary (1 short paragraph), strengths (~2 sentences), weaknesses (~2 sentences), Comments (A few points)</a:t>
            </a:r>
          </a:p>
          <a:p>
            <a:pPr lvl="1"/>
            <a:r>
              <a:rPr lang="en-US" dirty="0">
                <a:solidFill>
                  <a:prstClr val="black"/>
                </a:solidFill>
                <a:ea typeface="Heiti SC Light" charset="0"/>
                <a:cs typeface="Calibri"/>
              </a:rPr>
              <a:t>Say something that is not in the paper</a:t>
            </a:r>
          </a:p>
          <a:p>
            <a:pPr lvl="1"/>
            <a:r>
              <a:rPr lang="en-US" dirty="0">
                <a:solidFill>
                  <a:prstClr val="black"/>
                </a:solidFill>
                <a:ea typeface="Heiti SC Light" charset="0"/>
                <a:cs typeface="Calibri"/>
              </a:rPr>
              <a:t>Say something that others have not said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55087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28507-5C2B-C34B-8E9D-48BFF2EC0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80E8E-9C6E-674F-BEDF-9C190E058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953" y="5290216"/>
            <a:ext cx="8778821" cy="1859567"/>
          </a:xfrm>
        </p:spPr>
        <p:txBody>
          <a:bodyPr>
            <a:normAutofit/>
          </a:bodyPr>
          <a:lstStyle/>
          <a:p>
            <a:r>
              <a:rPr lang="en-US" sz="2400" dirty="0"/>
              <a:t>Don’t be too negative!</a:t>
            </a:r>
          </a:p>
          <a:p>
            <a:r>
              <a:rPr lang="en-US" sz="2400" dirty="0"/>
              <a:t>Review to accept, don’t review to reject</a:t>
            </a:r>
          </a:p>
          <a:p>
            <a:r>
              <a:rPr lang="en-US" sz="2400" dirty="0"/>
              <a:t>Not every paper needs to be a ”test of time” winner to have worth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A09841-659D-7248-9AA5-E2A23E2B3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218" y="1471064"/>
            <a:ext cx="5141563" cy="373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687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28507-5C2B-C34B-8E9D-48BFF2EC0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Warning (Part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80E8E-9C6E-674F-BEDF-9C190E058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78" y="1503336"/>
            <a:ext cx="8515350" cy="5114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“There is a tendency in our field to believe</a:t>
            </a:r>
          </a:p>
          <a:p>
            <a:pPr marL="0" indent="0" algn="ctr">
              <a:buNone/>
            </a:pPr>
            <a:r>
              <a:rPr lang="en-US" dirty="0"/>
              <a:t>that everything we currently use is a</a:t>
            </a:r>
          </a:p>
          <a:p>
            <a:pPr marL="0" indent="0" algn="ctr">
              <a:buNone/>
            </a:pPr>
            <a:r>
              <a:rPr lang="en-US" dirty="0"/>
              <a:t>paragon of engineering, rather than a</a:t>
            </a:r>
          </a:p>
          <a:p>
            <a:pPr marL="0" indent="0" algn="ctr">
              <a:buNone/>
            </a:pPr>
            <a:r>
              <a:rPr lang="en-US" dirty="0"/>
              <a:t>snapshot of our understanding at the time. We</a:t>
            </a:r>
          </a:p>
          <a:p>
            <a:pPr marL="0" indent="0" algn="ctr">
              <a:buNone/>
            </a:pPr>
            <a:r>
              <a:rPr lang="en-US" dirty="0"/>
              <a:t>build great myths of spin about how what</a:t>
            </a:r>
          </a:p>
          <a:p>
            <a:pPr marL="0" indent="0" algn="ctr">
              <a:buNone/>
            </a:pPr>
            <a:r>
              <a:rPr lang="en-US" dirty="0"/>
              <a:t>we have done is the only way to do it to</a:t>
            </a:r>
          </a:p>
          <a:p>
            <a:pPr marL="0" indent="0" algn="ctr">
              <a:buNone/>
            </a:pPr>
            <a:r>
              <a:rPr lang="en-US" dirty="0"/>
              <a:t>the point that our universities now teach</a:t>
            </a:r>
          </a:p>
          <a:p>
            <a:pPr marL="0" indent="0" algn="ctr">
              <a:buNone/>
            </a:pPr>
            <a:r>
              <a:rPr lang="en-US" dirty="0"/>
              <a:t>the flaws to students (and professors and</a:t>
            </a:r>
          </a:p>
          <a:p>
            <a:pPr marL="0" indent="0" algn="ctr">
              <a:buNone/>
            </a:pPr>
            <a:r>
              <a:rPr lang="en-US" dirty="0"/>
              <a:t>textbook authors) who don’t know better.”</a:t>
            </a:r>
          </a:p>
          <a:p>
            <a:pPr marL="0" indent="0" algn="ctr">
              <a:buNone/>
            </a:pPr>
            <a:r>
              <a:rPr lang="en-US" dirty="0"/>
              <a:t>				-John Day</a:t>
            </a:r>
          </a:p>
        </p:txBody>
      </p:sp>
    </p:spTree>
    <p:extLst>
      <p:ext uri="{BB962C8B-B14F-4D97-AF65-F5344CB8AC3E}">
        <p14:creationId xmlns:p14="http://schemas.microsoft.com/office/powerpoint/2010/main" val="169737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06D0B-A552-7E4B-97B2-6D0F01A07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Leading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756ED-D445-9649-8FEA-E97E8E6BB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Each student will present </a:t>
            </a:r>
            <a:r>
              <a:rPr lang="en-US" i="1" dirty="0">
                <a:solidFill>
                  <a:srgbClr val="000000"/>
                </a:solidFill>
              </a:rPr>
              <a:t>two</a:t>
            </a:r>
            <a:r>
              <a:rPr lang="en-US" dirty="0">
                <a:solidFill>
                  <a:srgbClr val="000000"/>
                </a:solidFill>
              </a:rPr>
              <a:t> papers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Heiti SC Light" charset="0"/>
                <a:cs typeface="Calibri"/>
              </a:rPr>
              <a:t>One old, one new</a:t>
            </a:r>
          </a:p>
          <a:p>
            <a:endParaRPr lang="en-US" dirty="0"/>
          </a:p>
          <a:p>
            <a:r>
              <a:rPr lang="en-US" dirty="0"/>
              <a:t>Give a presentation </a:t>
            </a:r>
            <a:r>
              <a:rPr lang="en-US"/>
              <a:t>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673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45776"/>
            <a:ext cx="8454887" cy="4157688"/>
          </a:xfrm>
        </p:spPr>
        <p:txBody>
          <a:bodyPr>
            <a:normAutofit/>
          </a:bodyPr>
          <a:lstStyle/>
          <a:p>
            <a:r>
              <a:rPr lang="en-US" sz="3200" dirty="0"/>
              <a:t>Proposal (1-2 paragraphs)			Sept. 11</a:t>
            </a:r>
          </a:p>
          <a:p>
            <a:endParaRPr lang="en-US" sz="3200" dirty="0"/>
          </a:p>
          <a:p>
            <a:r>
              <a:rPr lang="en-US" sz="3200" dirty="0"/>
              <a:t>Midterm Report (1-2 pages)		Oct. 16</a:t>
            </a:r>
          </a:p>
          <a:p>
            <a:endParaRPr lang="en-US" sz="3200" dirty="0"/>
          </a:p>
          <a:p>
            <a:r>
              <a:rPr lang="en-US" sz="3200" dirty="0"/>
              <a:t>Final Report (6+ pages)			Dec. 4</a:t>
            </a:r>
          </a:p>
        </p:txBody>
      </p:sp>
    </p:spTree>
    <p:extLst>
      <p:ext uri="{BB962C8B-B14F-4D97-AF65-F5344CB8AC3E}">
        <p14:creationId xmlns:p14="http://schemas.microsoft.com/office/powerpoint/2010/main" val="2237322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1245</TotalTime>
  <Words>396</Words>
  <Application>Microsoft Macintosh PowerPoint</Application>
  <PresentationFormat>On-screen Show (4:3)</PresentationFormat>
  <Paragraphs>69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Heiti SC Light</vt:lpstr>
      <vt:lpstr>ＭＳ Ｐゴシック</vt:lpstr>
      <vt:lpstr>Arial</vt:lpstr>
      <vt:lpstr>Calibri</vt:lpstr>
      <vt:lpstr>Calibri Light</vt:lpstr>
      <vt:lpstr>Office Theme</vt:lpstr>
      <vt:lpstr>CIS 800: Old and New Research in Networked Systems</vt:lpstr>
      <vt:lpstr>The Internet: An Exciting Time</vt:lpstr>
      <vt:lpstr>Transforming Everything</vt:lpstr>
      <vt:lpstr>This course</vt:lpstr>
      <vt:lpstr>Readings and Reviews</vt:lpstr>
      <vt:lpstr>A Warning</vt:lpstr>
      <vt:lpstr>A Warning (Part 2)</vt:lpstr>
      <vt:lpstr>Leading Discussion</vt:lpstr>
      <vt:lpstr>Project Timeline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700-5: The Design and Implementation of Cloud Networks</dc:title>
  <dc:creator>Microsoft Office User</dc:creator>
  <cp:lastModifiedBy>Liu, Vincent F</cp:lastModifiedBy>
  <cp:revision>50</cp:revision>
  <dcterms:created xsi:type="dcterms:W3CDTF">2017-01-11T05:32:57Z</dcterms:created>
  <dcterms:modified xsi:type="dcterms:W3CDTF">2018-08-28T19:02:02Z</dcterms:modified>
</cp:coreProperties>
</file>